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  <p:sldId id="265" r:id="rId12"/>
    <p:sldId id="266" r:id="rId13"/>
    <p:sldId id="26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F0238FCA-DA5A-4B78-BD3F-4749D0F7A3BF}" type="datetimeFigureOut">
              <a:rPr lang="en-US" smtClean="0"/>
              <a:pPr/>
              <a:t>3/28/2011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Rectangle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E69E455-5614-4A6A-9A60-6BD75BE15D5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1"/>
            <a:ext cx="7772400" cy="3657600"/>
          </a:xfrm>
        </p:spPr>
        <p:txBody>
          <a:bodyPr/>
          <a:lstStyle/>
          <a:p>
            <a:r>
              <a:rPr lang="en-US" dirty="0" smtClean="0"/>
              <a:t>Teaching Adolescent Writers</a:t>
            </a:r>
            <a:br>
              <a:rPr lang="en-US" dirty="0" smtClean="0"/>
            </a:br>
            <a:r>
              <a:rPr lang="en-US" dirty="0" smtClean="0"/>
              <a:t>Kelly Gallagher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Laura Yaeger IU5 April 6,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Encouraging Writing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752600"/>
            <a:ext cx="8305800" cy="43735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4000" dirty="0" smtClean="0"/>
              <a:t>1</a:t>
            </a:r>
            <a:r>
              <a:rPr lang="en-US" sz="4000" dirty="0" smtClean="0"/>
              <a:t>. Move </a:t>
            </a:r>
            <a:r>
              <a:rPr lang="en-US" sz="4000" dirty="0" smtClean="0"/>
              <a:t>beyond the Grecian Urn approach.</a:t>
            </a:r>
          </a:p>
          <a:p>
            <a:pPr>
              <a:buNone/>
            </a:pPr>
            <a:r>
              <a:rPr lang="en-US" sz="4000" dirty="0" smtClean="0"/>
              <a:t>2. Adopt a 4:1 grading policy.</a:t>
            </a:r>
          </a:p>
          <a:p>
            <a:pPr>
              <a:buNone/>
            </a:pPr>
            <a:r>
              <a:rPr lang="en-US" sz="4000" dirty="0" smtClean="0"/>
              <a:t>3. Talk the paper out.</a:t>
            </a:r>
          </a:p>
          <a:p>
            <a:pPr>
              <a:buNone/>
            </a:pPr>
            <a:r>
              <a:rPr lang="en-US" sz="4000" dirty="0" smtClean="0"/>
              <a:t>4. Model how to create a map before writing.</a:t>
            </a:r>
          </a:p>
          <a:p>
            <a:pPr>
              <a:buNone/>
            </a:pPr>
            <a:r>
              <a:rPr lang="en-US" sz="4000" dirty="0" smtClean="0"/>
              <a:t>5. Allow for choice within given topics.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372600" cy="1066800"/>
          </a:xfrm>
        </p:spPr>
        <p:txBody>
          <a:bodyPr>
            <a:noAutofit/>
          </a:bodyPr>
          <a:lstStyle/>
          <a:p>
            <a:r>
              <a:rPr lang="en-US" sz="4800" dirty="0" smtClean="0"/>
              <a:t>First Draft Philosophy in Kelly’s Class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2133600"/>
            <a:ext cx="8077200" cy="3992563"/>
          </a:xfrm>
        </p:spPr>
        <p:txBody>
          <a:bodyPr/>
          <a:lstStyle/>
          <a:p>
            <a:r>
              <a:rPr lang="en-US" sz="4000" dirty="0" smtClean="0"/>
              <a:t>It is a requirement to produce a lot of bad writing.</a:t>
            </a:r>
          </a:p>
          <a:p>
            <a:r>
              <a:rPr lang="en-US" sz="4000" dirty="0" smtClean="0"/>
              <a:t>Before you can get it right you have to get it down.</a:t>
            </a:r>
          </a:p>
          <a:p>
            <a:r>
              <a:rPr lang="en-US" sz="4000" dirty="0" smtClean="0"/>
              <a:t>The first draft is a “sneeze.”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461248" cy="1219200"/>
          </a:xfrm>
        </p:spPr>
        <p:txBody>
          <a:bodyPr>
            <a:noAutofit/>
          </a:bodyPr>
          <a:lstStyle/>
          <a:p>
            <a:r>
              <a:rPr lang="en-US" sz="4800" dirty="0" smtClean="0"/>
              <a:t>Modeling to Drive Better Revision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The Patti Stock mini-lesson</a:t>
            </a:r>
          </a:p>
          <a:p>
            <a:r>
              <a:rPr lang="en-US" sz="4000" dirty="0" smtClean="0"/>
              <a:t>Pimp My Write, make me a </a:t>
            </a:r>
          </a:p>
          <a:p>
            <a:pPr>
              <a:buNone/>
            </a:pPr>
            <a:r>
              <a:rPr lang="en-US" sz="4000" b="1" dirty="0" smtClean="0"/>
              <a:t>			S</a:t>
            </a:r>
            <a:r>
              <a:rPr lang="en-US" sz="4000" dirty="0" smtClean="0"/>
              <a:t>ubstitute</a:t>
            </a:r>
          </a:p>
          <a:p>
            <a:pPr>
              <a:buNone/>
            </a:pPr>
            <a:r>
              <a:rPr lang="en-US" sz="4000" b="1" dirty="0" smtClean="0"/>
              <a:t>			T</a:t>
            </a:r>
            <a:r>
              <a:rPr lang="en-US" sz="4000" dirty="0" smtClean="0"/>
              <a:t>ake things out</a:t>
            </a:r>
          </a:p>
          <a:p>
            <a:pPr>
              <a:buNone/>
            </a:pPr>
            <a:r>
              <a:rPr lang="en-US" sz="4000" b="1" dirty="0" smtClean="0"/>
              <a:t>			A</a:t>
            </a:r>
            <a:r>
              <a:rPr lang="en-US" sz="4000" dirty="0" smtClean="0"/>
              <a:t>dd</a:t>
            </a:r>
          </a:p>
          <a:p>
            <a:pPr>
              <a:buNone/>
            </a:pPr>
            <a:r>
              <a:rPr lang="en-US" sz="4000" b="1" dirty="0" smtClean="0"/>
              <a:t>			R</a:t>
            </a:r>
            <a:r>
              <a:rPr lang="en-US" sz="4000" dirty="0" smtClean="0"/>
              <a:t>earrange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The Last Word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09600" y="1981200"/>
            <a:ext cx="8156448" cy="4114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/>
              <a:t>	</a:t>
            </a:r>
            <a:r>
              <a:rPr lang="en-US" sz="4000" dirty="0" smtClean="0"/>
              <a:t>For many students, “make them better” is interpreted as recopying neatly. I caution them that </a:t>
            </a:r>
            <a:r>
              <a:rPr lang="en-US" sz="4000" dirty="0" smtClean="0"/>
              <a:t>making </a:t>
            </a:r>
            <a:r>
              <a:rPr lang="en-US" sz="4000" dirty="0" smtClean="0"/>
              <a:t>a paper better is not the same as making </a:t>
            </a:r>
            <a:r>
              <a:rPr lang="en-US" sz="4000" dirty="0" smtClean="0"/>
              <a:t>it</a:t>
            </a:r>
            <a:r>
              <a:rPr lang="en-US" sz="4000" dirty="0" smtClean="0"/>
              <a:t> </a:t>
            </a:r>
            <a:r>
              <a:rPr lang="en-US" sz="4000" dirty="0" smtClean="0"/>
              <a:t>correct. Right now </a:t>
            </a:r>
            <a:r>
              <a:rPr lang="en-US" sz="4000" smtClean="0"/>
              <a:t>I want </a:t>
            </a:r>
            <a:r>
              <a:rPr lang="en-US" sz="4000" dirty="0" smtClean="0"/>
              <a:t>them to revise the paper and show how the second draft is better than the first. </a:t>
            </a:r>
          </a:p>
          <a:p>
            <a:pPr>
              <a:buNone/>
            </a:pPr>
            <a:r>
              <a:rPr lang="en-US" sz="4000" dirty="0"/>
              <a:t>	</a:t>
            </a:r>
            <a:r>
              <a:rPr lang="en-US" sz="4000" dirty="0" smtClean="0"/>
              <a:t>				-Kelly Gallagher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Would You Do?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lphaUcParenR"/>
            </a:pPr>
            <a:r>
              <a:rPr lang="en-US" dirty="0" smtClean="0"/>
              <a:t>Lying down and curling up, covering your head with your arms</a:t>
            </a:r>
          </a:p>
          <a:p>
            <a:pPr marL="514350" indent="-514350">
              <a:buAutoNum type="alphaUcParenR"/>
            </a:pPr>
            <a:r>
              <a:rPr lang="en-US" dirty="0" smtClean="0"/>
              <a:t>Running directly at the bulls, screaming wildly and flailing your arms in an attempt to scare them in another direction</a:t>
            </a:r>
          </a:p>
          <a:p>
            <a:pPr marL="514350" indent="-514350">
              <a:buAutoNum type="alphaUcParenR"/>
            </a:pPr>
            <a:r>
              <a:rPr lang="en-US" dirty="0" smtClean="0"/>
              <a:t>Turning and running like heck in the same direction the bulls are running (even though you know you cannot outrun them)</a:t>
            </a:r>
          </a:p>
          <a:p>
            <a:pPr marL="514350" indent="-514350">
              <a:buAutoNum type="alphaUcParenR"/>
            </a:pPr>
            <a:r>
              <a:rPr lang="en-US" dirty="0" smtClean="0"/>
              <a:t>Standing completely still; they will see you and run around you</a:t>
            </a:r>
          </a:p>
          <a:p>
            <a:pPr marL="514350" indent="-514350">
              <a:buAutoNum type="alphaUcParenR"/>
            </a:pPr>
            <a:r>
              <a:rPr lang="en-US" dirty="0" smtClean="0"/>
              <a:t>Screaming bad words at your parent(s) for insisting on a back-to-nature vacation in </a:t>
            </a:r>
            <a:r>
              <a:rPr lang="en-US" dirty="0" smtClean="0"/>
              <a:t>Wyoming</a:t>
            </a:r>
            <a:endParaRPr lang="en-US" dirty="0" smtClean="0"/>
          </a:p>
          <a:p>
            <a:pPr marL="514350" indent="-514350">
              <a:buAutoNum type="alphaU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6000" dirty="0" smtClean="0"/>
              <a:t>What Would You Do?</a:t>
            </a:r>
            <a:endParaRPr lang="en-US" sz="6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302752" cy="495300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AutoNum type="alphaUcParenR"/>
            </a:pPr>
            <a:r>
              <a:rPr lang="en-US" sz="3000" dirty="0" smtClean="0"/>
              <a:t>Go home, curl up on the sofa, play video games and hope the demands of the literacy stamped go away.</a:t>
            </a:r>
          </a:p>
          <a:p>
            <a:pPr marL="514350" indent="-514350">
              <a:buAutoNum type="alphaUcParenR"/>
            </a:pPr>
            <a:r>
              <a:rPr lang="en-US" sz="3000" dirty="0" smtClean="0"/>
              <a:t>Stare the Information Age in the face, screaming wildly and flailing your arms in an attempt to make it go away.</a:t>
            </a:r>
          </a:p>
          <a:p>
            <a:pPr marL="514350" indent="-514350">
              <a:buAutoNum type="alphaUcParenR"/>
            </a:pPr>
            <a:r>
              <a:rPr lang="en-US" sz="3000" dirty="0" smtClean="0"/>
              <a:t>Elevate your reading and writing abilities to the point that you can run with the literacy stampede.</a:t>
            </a:r>
          </a:p>
          <a:p>
            <a:pPr marL="514350" indent="-514350">
              <a:buAutoNum type="alphaUcParenR"/>
            </a:pPr>
            <a:r>
              <a:rPr lang="en-US" sz="3000" dirty="0" smtClean="0"/>
              <a:t>Stand completely still. Pray that the Information Age will avoid you.</a:t>
            </a:r>
          </a:p>
          <a:p>
            <a:pPr marL="514350" indent="-514350">
              <a:buAutoNum type="alphaUcParenR"/>
            </a:pPr>
            <a:r>
              <a:rPr lang="en-US" sz="3000" dirty="0" smtClean="0"/>
              <a:t>Scream bad words at your parent(s) for conceiving you in the shadow of a literacy stampede.</a:t>
            </a:r>
          </a:p>
          <a:p>
            <a:pPr marL="514350" indent="-514350">
              <a:buAutoNum type="alphaUcParenR"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057400"/>
            <a:ext cx="8080248" cy="4038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sz="5400" dirty="0" smtClean="0"/>
              <a:t>If kids don’t write more than three times a week, they’re dead.</a:t>
            </a:r>
          </a:p>
          <a:p>
            <a:pPr>
              <a:buNone/>
            </a:pPr>
            <a:r>
              <a:rPr lang="en-US" dirty="0" smtClean="0"/>
              <a:t>					</a:t>
            </a:r>
            <a:r>
              <a:rPr lang="en-US" sz="4400" dirty="0" smtClean="0"/>
              <a:t>-Donald Graves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990600"/>
          </a:xfrm>
        </p:spPr>
        <p:txBody>
          <a:bodyPr>
            <a:noAutofit/>
          </a:bodyPr>
          <a:lstStyle/>
          <a:p>
            <a:r>
              <a:rPr lang="en-US" sz="4800" dirty="0" smtClean="0"/>
              <a:t>1. </a:t>
            </a:r>
            <a:r>
              <a:rPr lang="en-US" dirty="0" smtClean="0"/>
              <a:t>Let Them Mess Around With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85800" y="2209800"/>
            <a:ext cx="8001000" cy="3916363"/>
          </a:xfrm>
        </p:spPr>
        <p:txBody>
          <a:bodyPr/>
          <a:lstStyle/>
          <a:p>
            <a:r>
              <a:rPr lang="en-US" sz="4000" dirty="0" smtClean="0"/>
              <a:t>Daily in-class writing activities</a:t>
            </a:r>
          </a:p>
          <a:p>
            <a:pPr lvl="1"/>
            <a:r>
              <a:rPr lang="en-US" sz="4000" dirty="0" smtClean="0"/>
              <a:t>Quick writes</a:t>
            </a:r>
          </a:p>
          <a:p>
            <a:pPr lvl="1"/>
            <a:r>
              <a:rPr lang="en-US" sz="4000" dirty="0" smtClean="0"/>
              <a:t>Brainstorming</a:t>
            </a:r>
          </a:p>
          <a:p>
            <a:pPr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4582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2</a:t>
            </a:r>
            <a:r>
              <a:rPr lang="en-US" sz="4800" dirty="0" smtClean="0"/>
              <a:t>. </a:t>
            </a:r>
            <a:r>
              <a:rPr lang="en-US" sz="4800" dirty="0"/>
              <a:t>W</a:t>
            </a:r>
            <a:r>
              <a:rPr lang="en-US" sz="4800" dirty="0" smtClean="0"/>
              <a:t>rite as a chance to consolidate and review ideas and experiences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2286000"/>
            <a:ext cx="7772400" cy="38401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The Grocery List Theory</a:t>
            </a:r>
          </a:p>
          <a:p>
            <a:pPr lvl="1"/>
            <a:r>
              <a:rPr lang="en-US" sz="4000" dirty="0" smtClean="0"/>
              <a:t>Exit slips</a:t>
            </a:r>
          </a:p>
          <a:p>
            <a:pPr lvl="1"/>
            <a:r>
              <a:rPr lang="en-US" sz="4000" dirty="0" smtClean="0"/>
              <a:t>SDQR Chart</a:t>
            </a:r>
          </a:p>
          <a:p>
            <a:pPr lvl="1"/>
            <a:r>
              <a:rPr lang="en-US" sz="4000" dirty="0" smtClean="0"/>
              <a:t>Movie Reading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192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3</a:t>
            </a:r>
            <a:r>
              <a:rPr lang="en-US" sz="5300" dirty="0" smtClean="0"/>
              <a:t>. </a:t>
            </a:r>
            <a:r>
              <a:rPr lang="en-US" sz="4900" dirty="0" smtClean="0"/>
              <a:t>Write to reformulate and extend knowledge</a:t>
            </a:r>
            <a:endParaRPr lang="en-US" sz="49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0" y="2133600"/>
            <a:ext cx="7924800" cy="3992563"/>
          </a:xfrm>
        </p:spPr>
        <p:txBody>
          <a:bodyPr>
            <a:noAutofit/>
          </a:bodyPr>
          <a:lstStyle/>
          <a:p>
            <a:r>
              <a:rPr lang="en-US" sz="4000" dirty="0" smtClean="0"/>
              <a:t>It doesn’t always have to be about </a:t>
            </a:r>
            <a:r>
              <a:rPr lang="en-US" sz="4000" i="1" dirty="0" smtClean="0"/>
              <a:t>demonstrating</a:t>
            </a:r>
            <a:r>
              <a:rPr lang="en-US" sz="4000" dirty="0" smtClean="0"/>
              <a:t> knowledge.</a:t>
            </a:r>
          </a:p>
          <a:p>
            <a:pPr lvl="1"/>
            <a:r>
              <a:rPr lang="en-US" sz="4000" dirty="0" smtClean="0"/>
              <a:t>Free response</a:t>
            </a:r>
          </a:p>
          <a:p>
            <a:pPr lvl="1"/>
            <a:r>
              <a:rPr lang="en-US" sz="4000" dirty="0" smtClean="0">
                <a:latin typeface="Bodoni MT Black" pitchFamily="18" charset="0"/>
              </a:rPr>
              <a:t>Looping</a:t>
            </a:r>
          </a:p>
          <a:p>
            <a:pPr lvl="1"/>
            <a:r>
              <a:rPr lang="en-US" sz="4000" dirty="0" smtClean="0"/>
              <a:t>Pass-the-reflections</a:t>
            </a:r>
          </a:p>
          <a:p>
            <a:pPr lvl="1"/>
            <a:r>
              <a:rPr lang="en-US" sz="4000" dirty="0" smtClean="0"/>
              <a:t>Conversation logs</a:t>
            </a:r>
          </a:p>
          <a:p>
            <a:pPr lvl="1">
              <a:buNone/>
            </a:pPr>
            <a:r>
              <a:rPr lang="en-US" sz="4000" dirty="0" smtClean="0"/>
              <a:t>		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4. On-Demand Writi</a:t>
            </a:r>
            <a:r>
              <a:rPr lang="en-US" dirty="0" smtClean="0"/>
              <a:t>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/>
              <a:t>A</a:t>
            </a:r>
            <a:r>
              <a:rPr lang="en-US" sz="4000" dirty="0" smtClean="0"/>
              <a:t>ttack the prompt</a:t>
            </a:r>
          </a:p>
          <a:p>
            <a:r>
              <a:rPr lang="en-US" sz="5400" b="1" dirty="0" smtClean="0"/>
              <a:t>B</a:t>
            </a:r>
            <a:r>
              <a:rPr lang="en-US" sz="4000" dirty="0" smtClean="0"/>
              <a:t>rainstorm possible answers</a:t>
            </a:r>
          </a:p>
          <a:p>
            <a:r>
              <a:rPr lang="en-US" sz="5400" b="1" dirty="0" smtClean="0"/>
              <a:t>C</a:t>
            </a:r>
            <a:r>
              <a:rPr lang="en-US" sz="4000" dirty="0" smtClean="0"/>
              <a:t>hoose the order of your response</a:t>
            </a:r>
          </a:p>
          <a:p>
            <a:r>
              <a:rPr lang="en-US" sz="5400" b="1" dirty="0" smtClean="0"/>
              <a:t>D</a:t>
            </a:r>
            <a:r>
              <a:rPr lang="en-US" sz="4000" dirty="0" smtClean="0"/>
              <a:t>etect errors before turning the draft in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Kelly’s Rules for ABCD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537448" cy="495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Quarter 1-Repeated practice until students are able to complete A, </a:t>
            </a:r>
            <a:r>
              <a:rPr lang="en-US" sz="3600" dirty="0" smtClean="0"/>
              <a:t>B, and </a:t>
            </a:r>
            <a:r>
              <a:rPr lang="en-US" sz="3600" dirty="0" smtClean="0"/>
              <a:t>C in seven minutes or less. They haven’t yet actually written the on-demand essay.</a:t>
            </a:r>
            <a:endParaRPr lang="en-US" sz="3600" dirty="0"/>
          </a:p>
          <a:p>
            <a:r>
              <a:rPr lang="en-US" sz="3600" dirty="0" smtClean="0"/>
              <a:t>Quarters </a:t>
            </a:r>
            <a:r>
              <a:rPr lang="en-US" sz="3600" dirty="0" smtClean="0"/>
              <a:t>2-4-Students </a:t>
            </a:r>
            <a:r>
              <a:rPr lang="en-US" sz="3600" dirty="0" smtClean="0"/>
              <a:t>write an on-demand essay every third Friday, resulting in ten </a:t>
            </a:r>
            <a:r>
              <a:rPr lang="en-US" sz="3600" dirty="0" smtClean="0"/>
              <a:t>on-demand </a:t>
            </a:r>
            <a:r>
              <a:rPr lang="en-US" sz="3600" dirty="0" smtClean="0"/>
              <a:t>essays using the ABC format by the end of the year. D items become mini-lessons.</a:t>
            </a:r>
          </a:p>
          <a:p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101</TotalTime>
  <Words>467</Words>
  <Application>Microsoft Office PowerPoint</Application>
  <PresentationFormat>On-screen Show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Median</vt:lpstr>
      <vt:lpstr>Teaching Adolescent Writers Kelly Gallagher</vt:lpstr>
      <vt:lpstr>What Would You Do?</vt:lpstr>
      <vt:lpstr>What Would You Do?</vt:lpstr>
      <vt:lpstr>Slide 4</vt:lpstr>
      <vt:lpstr>1. Let Them Mess Around With Writing</vt:lpstr>
      <vt:lpstr>2. Write as a chance to consolidate and review ideas and experiences</vt:lpstr>
      <vt:lpstr>3. Write to reformulate and extend knowledge</vt:lpstr>
      <vt:lpstr>4. On-Demand Writing </vt:lpstr>
      <vt:lpstr>Kelly’s Rules for ABCD</vt:lpstr>
      <vt:lpstr>Encouraging Writing</vt:lpstr>
      <vt:lpstr>First Draft Philosophy in Kelly’s Class</vt:lpstr>
      <vt:lpstr>Modeling to Drive Better Revision</vt:lpstr>
      <vt:lpstr>The Last Word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Teaching Adolescent Writers Kelly Gallagher</dc:title>
  <dc:creator>yaegerl</dc:creator>
  <cp:lastModifiedBy>yaegerl</cp:lastModifiedBy>
  <cp:revision>12</cp:revision>
  <dcterms:created xsi:type="dcterms:W3CDTF">2011-03-25T18:00:41Z</dcterms:created>
  <dcterms:modified xsi:type="dcterms:W3CDTF">2011-03-28T15:16:55Z</dcterms:modified>
</cp:coreProperties>
</file>